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7" r:id="rId12"/>
    <p:sldId id="276" r:id="rId13"/>
    <p:sldId id="275" r:id="rId14"/>
    <p:sldId id="266"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FB3C85-FF51-3EED-7E0D-3D2D1E625F6E}" v="2033" dt="2026-07-13T12:50:37.2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27" d="100"/>
          <a:sy n="127" d="100"/>
        </p:scale>
        <p:origin x="116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468946440"/>
              </p:ext>
            </p:extLst>
          </p:nvPr>
        </p:nvGraphicFramePr>
        <p:xfrm>
          <a:off x="298297" y="1672070"/>
          <a:ext cx="5530128" cy="27408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Our number of children able to meet this criteria has increased significantly throughout the year. We were aware that some of our children would struggle to meet standard and put in early intervention. All of this cohort have had at least an extra half term of swimming with some having up to an extra three terms.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aim for 100% and our percentage this year is lower than in previous years. This is due to the cohort of year 6 children, each of whom counts as 5%. Two children with GLD and one with (Mustafa)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 above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aim for 100% and our percentage this year is lower than in previous years. This is due to the cohort of year 6 children, each of whom counts as 5%. Two children with GLD and one with (Mustafa)</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 above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Our percentage for safe self-rescue is usually between 95 – 100% but due to factors stated above, this has been a disappointment this year. Work has been done in class to further children’s knowledge and understanding of the dangers in water.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684627179"/>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Teaching staff and staff who support swimming were given our CPD opportunities and asked to select courses which they felt would further improve their confidence, knowledge and skills in teaching PE. Staff who attended courses reported back with positive feedback. Our whole school CPD on orienteering improved confidence of all teaching staff.</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Some courses were cancelled due to clashes in commitments. Our EYFS teacher who was trained to deliver the Tots on </a:t>
                      </a:r>
                      <a:r>
                        <a:rPr lang="en-US" sz="700" dirty="0" err="1">
                          <a:latin typeface="Calibri" panose="020F0502020204030204" pitchFamily="34" charset="0"/>
                          <a:cs typeface="Calibri" panose="020F0502020204030204" pitchFamily="34" charset="0"/>
                        </a:rPr>
                        <a:t>Tyres</a:t>
                      </a:r>
                      <a:r>
                        <a:rPr lang="en-US" sz="700" dirty="0">
                          <a:latin typeface="Calibri" panose="020F0502020204030204" pitchFamily="34" charset="0"/>
                          <a:cs typeface="Calibri" panose="020F0502020204030204" pitchFamily="34" charset="0"/>
                        </a:rPr>
                        <a:t> has emigrated and so this will need to be completed again.</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Every child in our school from year 1 upwards has taken part in at least one event outside of school. All children took part in a range of sports during our sports week. We used school council to gather pupil voice on clubs which children wanted to see offered. This resulted in a badminton club and dance club.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Due to constrictions with space now that we have an after school wraparound club, we have been able to offer less sporting clubs. We have discussed ways to overcome this for next year.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045612151"/>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encourage pupils to enjoy movement and physical activity through celebrating all things linked to PE and school sport. Pupils are inspired to be more active which supports the target for all pupils to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pupils are active for 60 minutes a day 7 days a week.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Extra-curricular – girls’ football, dance, badminton, gymnastics, cricket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Offering a wide range of activities in school and signposting children to clubs outside of school.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Focus on children with SEN and less active.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pupils active for 60 minutes a day 7 days a week. Low number of children attending clubs out of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100% of children from year 1 upwards have attended competitions or events out of school. Competitions have been used at the end of PE units within classes.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enough inter school competitions taking place. We are aiming for making more local links to improve this.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077084431"/>
              </p:ext>
            </p:extLst>
          </p:nvPr>
        </p:nvGraphicFramePr>
        <p:xfrm>
          <a:off x="315269" y="2272972"/>
          <a:ext cx="5530128" cy="19940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Percentage improved through top up swimming.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disappointed with only 65% of our year 6 children being able to achieve this. Swimming attainment data.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Percentage improved through top up swimming.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disappointed with only 65% of our year 6 children being able to achieve this. Swimming attainment data</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Percentage improved through top up swimming.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Extra work was done in class to further children’s knowledge and understanding of water safety.</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disappointed with only 65% of our year 6 children being able to achieve this. Swimming attainment data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666224012"/>
              </p:ext>
            </p:extLst>
          </p:nvPr>
        </p:nvGraphicFramePr>
        <p:xfrm>
          <a:off x="197588" y="684701"/>
          <a:ext cx="5724635" cy="2889124"/>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Focus on teacher training ensuring all teachers are confident to enjoy teaching High Quality Physical Education.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 pupils attainment data, lesson observation reviews,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effectLst/>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that all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Key Indicator 2:</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External physical activity trackers outlining the amount of activity pupils’ access outside of school.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Extra curricular timetable and participation data.</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Lunchtime participation data, alongside lunchtime activity plan.</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Data for all physical activity level tracked on Complete PE’s PA assessment.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Provide regular intra school competition, as well as all pupils accessing inter competitions against other schools. Competition formats to reflect needs of pupils. See school games offer.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all pupils can access competition in school and outside of school, to encourage all pupils to participate and enjoy these valuable experiences.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Key indicator 5:</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Virtual multi skills league format and results.</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1950654459"/>
              </p:ext>
            </p:extLst>
          </p:nvPr>
        </p:nvGraphicFramePr>
        <p:xfrm>
          <a:off x="294842" y="839137"/>
          <a:ext cx="5530128" cy="3124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welfare staff training, Range of equipment, Youth voice activities to understand pupils wants and needs Outdoor play provision including crates, planks and logs.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Welfare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Staff voice and feedback. Observations and monitoring improvements in </a:t>
                      </a:r>
                      <a:r>
                        <a:rPr lang="en-US" sz="550" dirty="0" err="1">
                          <a:solidFill>
                            <a:schemeClr val="tx1"/>
                          </a:solidFill>
                          <a:latin typeface="Calibri" panose="020F0502020204030204" pitchFamily="34" charset="0"/>
                          <a:cs typeface="Calibri" panose="020F0502020204030204" pitchFamily="34" charset="0"/>
                        </a:rPr>
                        <a:t>behaviour</a:t>
                      </a:r>
                      <a:r>
                        <a:rPr lang="en-US" sz="550" dirty="0">
                          <a:solidFill>
                            <a:schemeClr val="tx1"/>
                          </a:solidFill>
                          <a:latin typeface="Calibri" panose="020F0502020204030204" pitchFamily="34" charset="0"/>
                          <a:cs typeface="Calibri" panose="020F0502020204030204" pitchFamily="34" charset="0"/>
                        </a:rPr>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a:t>
                      </a:r>
                      <a:r>
                        <a:rPr lang="en-US" sz="600">
                          <a:solidFill>
                            <a:schemeClr val="tx1"/>
                          </a:solidFill>
                          <a:latin typeface="Calibri" panose="020F0502020204030204" pitchFamily="34" charset="0"/>
                          <a:cs typeface="Calibri" panose="020F0502020204030204" pitchFamily="34" charset="0"/>
                        </a:rPr>
                        <a:t>- £300</a:t>
                      </a: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£200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a:t>
            </a:r>
            <a:r>
              <a:rPr lang="en-US" sz="1200" b="1">
                <a:latin typeface="Calibri"/>
                <a:ea typeface="Calibri"/>
                <a:cs typeface="Calibri"/>
              </a:rPr>
              <a:t>objective: Provide</a:t>
            </a:r>
            <a:r>
              <a:rPr lang="en-US" sz="1200" b="1" dirty="0">
                <a:latin typeface="Calibri"/>
                <a:ea typeface="Calibri"/>
                <a:cs typeface="Calibri"/>
              </a:rPr>
              <a:t> PE CPD and support to staff</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40293244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Focus on teacher training to ensure that all PE lessons are of a high quality.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Discuss opportunities with individual teachers and </a:t>
                      </a:r>
                      <a:r>
                        <a:rPr lang="en-US" sz="600" dirty="0" err="1">
                          <a:solidFill>
                            <a:schemeClr val="tx1"/>
                          </a:solidFill>
                          <a:latin typeface="Calibri" panose="020F0502020204030204" pitchFamily="34" charset="0"/>
                          <a:cs typeface="Calibri" panose="020F0502020204030204" pitchFamily="34" charset="0"/>
                        </a:rPr>
                        <a:t>organise</a:t>
                      </a:r>
                      <a:r>
                        <a:rPr lang="en-US" sz="600" dirty="0">
                          <a:solidFill>
                            <a:schemeClr val="tx1"/>
                          </a:solidFill>
                          <a:latin typeface="Calibri" panose="020F0502020204030204" pitchFamily="34" charset="0"/>
                          <a:cs typeface="Calibri" panose="020F0502020204030204" pitchFamily="34" charset="0"/>
                        </a:rPr>
                        <a:t> class cover where necessary.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 improve staff confidence in all areas of the PE curriculum.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attainment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Lesson observations (informal)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showed in July 2025 that only 12.5% of teaching staff were confident in delivering OAA lessons. Following whole staff CPD, 100% of teachers felt an improvement in confidence.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are all feeling more confident and as subject leader, I am requesting that teachers deliver OAA lessons linked to other subjects as well as if it comes up in their PE teaching.</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£1672.80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a:t>
            </a:r>
            <a:r>
              <a:rPr lang="en-US" sz="1200" b="1">
                <a:latin typeface="Calibri"/>
                <a:ea typeface="Calibri"/>
                <a:cs typeface="Calibri"/>
              </a:rPr>
              <a:t>objective: Drive</a:t>
            </a:r>
            <a:r>
              <a:rPr lang="en-US" sz="1200" b="1" dirty="0">
                <a:latin typeface="Calibri"/>
                <a:ea typeface="Calibri"/>
                <a:cs typeface="Calibri"/>
              </a:rPr>
              <a:t> physical activity levels</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98563373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Therefore, ensure that all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Increase the number and range of activities and clubs on offer </a:t>
                      </a: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Implementation of new extra-curricular timetable.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Develop provision for physical activity at lunchtime by; Increasing the amount of playground resources to provide playground activity facilitated by lunchtime supervisors and year 6 playleaders.</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Equipment and resources to be purchased for facilitation of activity with playleaders and independent active play.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An increase in participation at clubs. More children being active for longer through engagement in break time and lunch time activities.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Extra curricular timetable and participation data.</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Lunchtime participation data, alongside lunchtime activity plan.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joining in with active sessions led by play leaders. </a:t>
                      </a:r>
                      <a:br>
                        <a:rPr lang="en-US" sz="600" dirty="0">
                          <a:solidFill>
                            <a:schemeClr val="tx1"/>
                          </a:solidFill>
                          <a:latin typeface="Calibri" panose="020F0502020204030204" pitchFamily="34" charset="0"/>
                          <a:cs typeface="Calibri" panose="020F0502020204030204" pitchFamily="34" charset="0"/>
                        </a:rPr>
                      </a:br>
                      <a:r>
                        <a:rPr lang="en-US" sz="600" dirty="0">
                          <a:solidFill>
                            <a:schemeClr val="tx1"/>
                          </a:solidFill>
                          <a:latin typeface="Calibri" panose="020F0502020204030204" pitchFamily="34" charset="0"/>
                          <a:cs typeface="Calibri" panose="020F0502020204030204" pitchFamily="34" charset="0"/>
                        </a:rPr>
                        <a:t>Increase in attendance at after school sports clubs.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We are training our current year 5 children to take on the role of play leaders when our current year 6 children leave. If training Is available, formal training will be delivered in early Autumn term. Otherwise, the PE subject leader will work </a:t>
                      </a:r>
                      <a:r>
                        <a:rPr lang="en-US" sz="600">
                          <a:solidFill>
                            <a:schemeClr val="tx1"/>
                          </a:solidFill>
                          <a:latin typeface="Calibri"/>
                          <a:cs typeface="Calibri"/>
                        </a:rPr>
                        <a:t>alongside the new play leaders. </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Continue to provide extra curricular opportunities (parent paid or free through </a:t>
                      </a:r>
                      <a:r>
                        <a:rPr lang="en-US" sz="600">
                          <a:solidFill>
                            <a:schemeClr val="tx1"/>
                          </a:solidFill>
                          <a:latin typeface="Calibri"/>
                          <a:cs typeface="Calibri"/>
                        </a:rPr>
                        <a:t>teacher delivery so that funding is not relied upon)</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Participation data</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Extra curricular timetable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Training included in SSP</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£200 for equipment</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objective: Drive physical activity </a:t>
            </a:r>
            <a:r>
              <a:rPr lang="en-US" sz="1200" b="1">
                <a:latin typeface="Calibri"/>
                <a:ea typeface="Calibri"/>
                <a:cs typeface="Calibri"/>
              </a:rPr>
              <a:t>levels</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536442815"/>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Provide in school opportunities for pupils to access multiple opportunities to be physically active and monitor external physical activity to drive physical activity levels.</a:t>
                      </a:r>
                    </a:p>
                    <a:p>
                      <a:pPr lvl="0" algn="l">
                        <a:lnSpc>
                          <a:spcPct val="100000"/>
                        </a:lnSpc>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Increase the number and range of activities and clubs on offer </a:t>
                      </a: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Implementation of new extra-curricular timetable. </a:t>
                      </a:r>
                      <a:endParaRPr lang="en-US" dirty="0">
                        <a:solidFill>
                          <a:schemeClr val="tx1"/>
                        </a:solidFill>
                      </a:endParaRP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Develop provision for physical activity at lunchtime by; Increasing the amount of playground resources to provide playground activity facilitated by lunchtime supervisors and year 6 playleaders.</a:t>
                      </a:r>
                      <a:endParaRPr lang="en-US" dirty="0">
                        <a:solidFill>
                          <a:schemeClr val="tx1"/>
                        </a:solidFill>
                      </a:endParaRP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Equipment and resources to be purchased for facilitation of activity with playleaders and independent active play. </a:t>
                      </a:r>
                      <a:endParaRPr lang="en-US" dirty="0">
                        <a:solidFill>
                          <a:schemeClr val="tx1"/>
                        </a:solidFill>
                      </a:endParaRPr>
                    </a:p>
                    <a:p>
                      <a:pPr lvl="0" algn="l">
                        <a:lnSpc>
                          <a:spcPct val="100000"/>
                        </a:lnSpc>
                        <a:spcBef>
                          <a:spcPts val="0"/>
                        </a:spcBef>
                        <a:spcAft>
                          <a:spcPts val="0"/>
                        </a:spcAft>
                        <a:buNone/>
                      </a:pPr>
                      <a:endParaRPr lang="en-US" sz="600" b="0" i="0" u="none" strike="noStrike" noProof="0" dirty="0">
                        <a:solidFill>
                          <a:schemeClr val="tx1"/>
                        </a:solidFill>
                        <a:latin typeface="Calibri"/>
                        <a:ea typeface="Calibri"/>
                        <a:cs typeface="Calibri"/>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An increase in the number of children </a:t>
                      </a:r>
                      <a:r>
                        <a:rPr lang="en-US" sz="600">
                          <a:solidFill>
                            <a:schemeClr val="tx1"/>
                          </a:solidFill>
                          <a:latin typeface="Calibri"/>
                          <a:cs typeface="Calibri"/>
                        </a:rPr>
                        <a:t>meeting the 60 active minutes per day.</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Increase in number of children participating in after school clubs.</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Extra curricular timetable/participation data</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More children have joined in with the play leader activities this year and the number of children attending the after school clubs has increased. More children are therefore meeting the desired outcome of 60 active minutes.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Play leaders training the next group with </a:t>
                      </a:r>
                      <a:r>
                        <a:rPr lang="en-US" sz="600">
                          <a:solidFill>
                            <a:schemeClr val="tx1"/>
                          </a:solidFill>
                          <a:latin typeface="Calibri"/>
                          <a:cs typeface="Calibri"/>
                        </a:rPr>
                        <a:t>monitoring by PE subject leader.</a:t>
                      </a:r>
                    </a:p>
                    <a:p>
                      <a:pPr marL="0" marR="0" lvl="0" indent="0" algn="l">
                        <a:lnSpc>
                          <a:spcPct val="100000"/>
                        </a:lnSpc>
                        <a:spcBef>
                          <a:spcPts val="0"/>
                        </a:spcBef>
                        <a:spcAft>
                          <a:spcPts val="0"/>
                        </a:spcAft>
                        <a:buNone/>
                      </a:pPr>
                      <a:r>
                        <a:rPr lang="en-US" sz="600" dirty="0">
                          <a:solidFill>
                            <a:schemeClr val="tx1"/>
                          </a:solidFill>
                          <a:latin typeface="Calibri"/>
                          <a:cs typeface="Calibri"/>
                        </a:rPr>
                        <a:t>Restrictions on space due to our after school childcare club has affected how many clubs we can offer but we are looking at how to run more outdoor clubs from September.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Extra curricular timetable and participation data </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£200 equipment play leaders </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£400 equipment play times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430887"/>
          </a:xfrm>
          <a:prstGeom prst="rect">
            <a:avLst/>
          </a:prstGeom>
          <a:noFill/>
        </p:spPr>
        <p:txBody>
          <a:bodyPr wrap="square" lIns="91440" tIns="45720" rIns="91440" bIns="45720" rtlCol="0" anchor="t">
            <a:spAutoFit/>
          </a:bodyPr>
          <a:lstStyle/>
          <a:p>
            <a:r>
              <a:rPr lang="en-US" sz="1200" b="1">
                <a:latin typeface="Calibri"/>
                <a:ea typeface="Calibri"/>
                <a:cs typeface="Calibri"/>
              </a:rPr>
              <a:t>Your objective: </a:t>
            </a:r>
            <a:r>
              <a:rPr lang="en-US" sz="1000" b="1">
                <a:latin typeface="Calibri"/>
                <a:ea typeface="Calibri"/>
                <a:cs typeface="Calibri"/>
              </a:rPr>
              <a:t>Strive to ensure all pupils meet the minimum requirement in swimming</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388354204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To provide top-up swimming and water safety lessons for pupils that do not meet national curriculum requirements after completing their core swimming lessons. </a:t>
                      </a:r>
                      <a:endParaRPr lang="en-US" dirty="0">
                        <a:solidFill>
                          <a:schemeClr val="tx1"/>
                        </a:solidFill>
                      </a:endParaRPr>
                    </a:p>
                    <a:p>
                      <a:pPr lvl="0" algn="l">
                        <a:lnSpc>
                          <a:spcPct val="100000"/>
                        </a:lnSpc>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Following our core curriculum and water safety lessons we will identify pupils for top-up swimming and make arrangements with swimming providers. </a:t>
                      </a:r>
                      <a:endParaRPr lang="en-US" dirty="0">
                        <a:solidFill>
                          <a:schemeClr val="tx1"/>
                        </a:solidFill>
                      </a:endParaRP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We will use the PE and Sport Premium to fund top-up swimming. This will include the cost of transport for top-up swimming only. </a:t>
                      </a:r>
                      <a:endParaRPr lang="en-US" dirty="0">
                        <a:solidFill>
                          <a:schemeClr val="tx1"/>
                        </a:solidFill>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Our aim is to increase the number of children achieving curriculum requirements by the end of the summer term. </a:t>
                      </a:r>
                      <a:endParaRPr lang="en-US">
                        <a:solidFill>
                          <a:schemeClr val="tx1"/>
                        </a:solidFill>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Swimming attainment data</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chemeClr val="tx1"/>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chemeClr val="tx1"/>
                          </a:solidFill>
                          <a:effectLst/>
                          <a:latin typeface="Calibri" panose="020F0502020204030204" pitchFamily="34" charset="0"/>
                          <a:cs typeface="Calibri" panose="020F0502020204030204" pitchFamily="34" charset="0"/>
                        </a:rPr>
                        <a:t>Approx. cost</a:t>
                      </a:r>
                      <a:endParaRPr lang="en-GB" sz="700" b="1"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An increase from autumn term to end of summer term of 20% in pupils who can swim 25 </a:t>
                      </a:r>
                      <a:r>
                        <a:rPr lang="en-US" sz="600" dirty="0" err="1">
                          <a:solidFill>
                            <a:schemeClr val="tx1"/>
                          </a:solidFill>
                          <a:latin typeface="Calibri"/>
                          <a:cs typeface="Calibri"/>
                        </a:rPr>
                        <a:t>metres</a:t>
                      </a:r>
                      <a:r>
                        <a:rPr lang="en-US" sz="600" dirty="0">
                          <a:solidFill>
                            <a:schemeClr val="tx1"/>
                          </a:solidFill>
                          <a:latin typeface="Calibri"/>
                          <a:cs typeface="Calibri"/>
                        </a:rPr>
                        <a:t>.</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The school are committed to raising the required funds for top up swimming going forwards. </a:t>
                      </a:r>
                      <a:endParaRPr lang="en-US">
                        <a:solidFill>
                          <a:schemeClr val="tx1"/>
                        </a:solidFill>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Swimming attainment data</a:t>
                      </a:r>
                      <a:endParaRPr lang="en-US" dirty="0">
                        <a:solidFill>
                          <a:schemeClr val="tx1"/>
                        </a:solidFill>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a:lnSpc>
                          <a:spcPct val="100000"/>
                        </a:lnSpc>
                        <a:spcBef>
                          <a:spcPts val="0"/>
                        </a:spcBef>
                        <a:spcAft>
                          <a:spcPts val="0"/>
                        </a:spcAft>
                        <a:buNone/>
                        <a:tabLst/>
                        <a:defRPr/>
                      </a:pPr>
                      <a:r>
                        <a:rPr lang="en-US" sz="600" dirty="0">
                          <a:solidFill>
                            <a:schemeClr val="tx1"/>
                          </a:solidFill>
                          <a:latin typeface="Calibri"/>
                          <a:cs typeface="Calibri"/>
                        </a:rPr>
                        <a:t>£3400</a:t>
                      </a:r>
                      <a:endParaRPr lang="en-US" dirty="0">
                        <a:solidFill>
                          <a:schemeClr val="tx1"/>
                        </a:solidFill>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195</TotalTime>
  <Words>3523</Words>
  <Application>Microsoft Office PowerPoint</Application>
  <PresentationFormat>Custom</PresentationFormat>
  <Paragraphs>356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Z Mills</cp:lastModifiedBy>
  <cp:revision>140</cp:revision>
  <dcterms:created xsi:type="dcterms:W3CDTF">2025-10-08T18:09:30Z</dcterms:created>
  <dcterms:modified xsi:type="dcterms:W3CDTF">2026-07-14T13:46:41Z</dcterms:modified>
</cp:coreProperties>
</file>