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5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3BC47-C240-437B-8AAB-0430F531DF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BB23373-9E6E-4201-AAB2-6222FD9B0C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B52CE4-E5AA-4EE1-8E8E-ECAF12409265}"/>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5" name="Footer Placeholder 4">
            <a:extLst>
              <a:ext uri="{FF2B5EF4-FFF2-40B4-BE49-F238E27FC236}">
                <a16:creationId xmlns:a16="http://schemas.microsoft.com/office/drawing/2014/main" id="{77C55FF3-DE85-4B34-83B6-07F4B7FA2B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4753D1-318D-4F40-A114-B93A621B76B9}"/>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142555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CE0DA-8EBB-4AFF-87F2-35A0BCBEE31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73394D7-C684-4FFF-93D5-EF6C128D0D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E7EA6EE-B2B3-404A-A452-4964B21B5913}"/>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5" name="Footer Placeholder 4">
            <a:extLst>
              <a:ext uri="{FF2B5EF4-FFF2-40B4-BE49-F238E27FC236}">
                <a16:creationId xmlns:a16="http://schemas.microsoft.com/office/drawing/2014/main" id="{55A678B7-13FB-4F2E-8AAA-C5D1406F91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972351-B93C-4289-82E1-001053AFB2CB}"/>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294685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B3BA37-8FDE-483E-AEAF-A81407E58E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406468-E1A2-4B7D-9EDF-9F0D769A7FB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A6F7242-A678-4B51-91DF-1F3C86132476}"/>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5" name="Footer Placeholder 4">
            <a:extLst>
              <a:ext uri="{FF2B5EF4-FFF2-40B4-BE49-F238E27FC236}">
                <a16:creationId xmlns:a16="http://schemas.microsoft.com/office/drawing/2014/main" id="{F071F353-D188-4C3D-8CBD-3C8A005A38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F447A9-7B81-449A-9DE0-9A5C6C598C6D}"/>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740676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49CF9-D198-4E19-BB69-2365398EC69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D0D501-D5F7-4F4B-9FF2-D9321A27C60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8C40FB-32C5-4C44-BC8A-E546E81A7C3A}"/>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5" name="Footer Placeholder 4">
            <a:extLst>
              <a:ext uri="{FF2B5EF4-FFF2-40B4-BE49-F238E27FC236}">
                <a16:creationId xmlns:a16="http://schemas.microsoft.com/office/drawing/2014/main" id="{58BE96A5-CC19-4DCC-8DDC-6035D03415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B2CD95-0E27-4E3E-8600-218146D31A42}"/>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771810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9226C-7E8A-4C49-86BE-6A8B7E0D59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DE23E0E-BBFF-4343-98D9-BA678BEEBE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B9D01DB-BBFF-47F0-83BE-1D6D0328D869}"/>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5" name="Footer Placeholder 4">
            <a:extLst>
              <a:ext uri="{FF2B5EF4-FFF2-40B4-BE49-F238E27FC236}">
                <a16:creationId xmlns:a16="http://schemas.microsoft.com/office/drawing/2014/main" id="{D10B40AF-6C8A-41C5-A1AF-AA96B02DF7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5E1BEC-8E26-472A-A970-C3FBB1D1225C}"/>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377150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C39D0-993C-43B7-824C-0205BA3D9C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482C0C-D4BD-4BE5-A565-C9EB632EBCC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CD62719-821C-4A68-9A42-301C2A2608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2A653D-ABAD-4D47-AB56-342583BFFD41}"/>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6" name="Footer Placeholder 5">
            <a:extLst>
              <a:ext uri="{FF2B5EF4-FFF2-40B4-BE49-F238E27FC236}">
                <a16:creationId xmlns:a16="http://schemas.microsoft.com/office/drawing/2014/main" id="{9A429D75-DDAD-405A-BF5E-D40D4DE159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5133F4-AC4C-420B-840B-3EA4000149E8}"/>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278985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26699-4A40-4D4A-8EE0-4B225B921E3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F2059E-A8CE-461D-B2B9-C19E167461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AFEEAD-4E9A-4C65-B576-CBA729F443C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A8C3468-1166-401A-A3F8-7F3D1EFF62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0769F07-03BD-43F1-88C4-3B74109C2E8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0356EE-EE92-4F9E-BE25-6E35ACBDF211}"/>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8" name="Footer Placeholder 7">
            <a:extLst>
              <a:ext uri="{FF2B5EF4-FFF2-40B4-BE49-F238E27FC236}">
                <a16:creationId xmlns:a16="http://schemas.microsoft.com/office/drawing/2014/main" id="{DA62F6DA-4CAD-43E1-98A6-EFCA33D7BB3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8BE9DA1-207C-4BC9-B2F3-4A3247380C58}"/>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252484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E867B-D113-4075-97F0-1BD3F08BE1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D2AAED7-BCBE-4EAE-9DCB-A387CD5C71DA}"/>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4" name="Footer Placeholder 3">
            <a:extLst>
              <a:ext uri="{FF2B5EF4-FFF2-40B4-BE49-F238E27FC236}">
                <a16:creationId xmlns:a16="http://schemas.microsoft.com/office/drawing/2014/main" id="{4AAC4FF0-590E-483B-8E7E-0F74DF45C33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4E5EEAA-62A0-404B-8B8A-D80E897E81ED}"/>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860234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597D8E-CCEB-4692-9820-20AF746795EB}"/>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3" name="Footer Placeholder 2">
            <a:extLst>
              <a:ext uri="{FF2B5EF4-FFF2-40B4-BE49-F238E27FC236}">
                <a16:creationId xmlns:a16="http://schemas.microsoft.com/office/drawing/2014/main" id="{A518B559-49A5-40FF-88AD-9429D6C3832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2C5093-22A3-4C1D-8893-FA4891B5FE69}"/>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2003044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1FC3A-D67A-4A33-A44F-4D77E5A1EC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AE844F-18BA-4F2E-83DB-3CA2D82627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51347A7-9379-4CC5-B0DD-1807BCD7A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A1DC20-A1F3-4B86-9FF2-9EF0F9255B01}"/>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6" name="Footer Placeholder 5">
            <a:extLst>
              <a:ext uri="{FF2B5EF4-FFF2-40B4-BE49-F238E27FC236}">
                <a16:creationId xmlns:a16="http://schemas.microsoft.com/office/drawing/2014/main" id="{DC2B7F91-8086-442C-85DD-225224EE96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D039FE-7172-443D-B777-DBE1ED9A6B0A}"/>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981877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E3EEF-1A76-45D0-9C52-530EE5452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B097C2D-9056-422B-B660-18AD99479E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C509F76-AAB9-4251-9AE0-C17D29064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6BB86A-42BA-4923-BDFA-0C2AA8F668AF}"/>
              </a:ext>
            </a:extLst>
          </p:cNvPr>
          <p:cNvSpPr>
            <a:spLocks noGrp="1"/>
          </p:cNvSpPr>
          <p:nvPr>
            <p:ph type="dt" sz="half" idx="10"/>
          </p:nvPr>
        </p:nvSpPr>
        <p:spPr/>
        <p:txBody>
          <a:bodyPr/>
          <a:lstStyle/>
          <a:p>
            <a:fld id="{06C28D0D-BC3A-4F0A-9D80-B7D0ED729319}" type="datetimeFigureOut">
              <a:rPr lang="en-GB" smtClean="0"/>
              <a:t>08/02/2022</a:t>
            </a:fld>
            <a:endParaRPr lang="en-GB"/>
          </a:p>
        </p:txBody>
      </p:sp>
      <p:sp>
        <p:nvSpPr>
          <p:cNvPr id="6" name="Footer Placeholder 5">
            <a:extLst>
              <a:ext uri="{FF2B5EF4-FFF2-40B4-BE49-F238E27FC236}">
                <a16:creationId xmlns:a16="http://schemas.microsoft.com/office/drawing/2014/main" id="{29A215C5-7186-47CA-B711-B849B1EEAC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6595C1-AC2A-42DC-B1B6-E9E1A52273A6}"/>
              </a:ext>
            </a:extLst>
          </p:cNvPr>
          <p:cNvSpPr>
            <a:spLocks noGrp="1"/>
          </p:cNvSpPr>
          <p:nvPr>
            <p:ph type="sldNum" sz="quarter" idx="12"/>
          </p:nvPr>
        </p:nvSpPr>
        <p:spPr/>
        <p:txBody>
          <a:bodyPr/>
          <a:lstStyle/>
          <a:p>
            <a:fld id="{238FD524-7BEF-461D-8701-2E1770B465B0}" type="slidenum">
              <a:rPr lang="en-GB" smtClean="0"/>
              <a:t>‹#›</a:t>
            </a:fld>
            <a:endParaRPr lang="en-GB"/>
          </a:p>
        </p:txBody>
      </p:sp>
    </p:spTree>
    <p:extLst>
      <p:ext uri="{BB962C8B-B14F-4D97-AF65-F5344CB8AC3E}">
        <p14:creationId xmlns:p14="http://schemas.microsoft.com/office/powerpoint/2010/main" val="338822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28D865-01D0-416A-82EA-917F679D18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4DDD2B4-93BF-4CA1-B416-416554D6EF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5F44F6-9FB2-4A3D-8975-335B545A74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28D0D-BC3A-4F0A-9D80-B7D0ED729319}" type="datetimeFigureOut">
              <a:rPr lang="en-GB" smtClean="0"/>
              <a:t>08/02/2022</a:t>
            </a:fld>
            <a:endParaRPr lang="en-GB"/>
          </a:p>
        </p:txBody>
      </p:sp>
      <p:sp>
        <p:nvSpPr>
          <p:cNvPr id="5" name="Footer Placeholder 4">
            <a:extLst>
              <a:ext uri="{FF2B5EF4-FFF2-40B4-BE49-F238E27FC236}">
                <a16:creationId xmlns:a16="http://schemas.microsoft.com/office/drawing/2014/main" id="{068F7020-BB1E-4C77-8703-4DCB1A3B1A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0BFB63-C761-42A6-893F-15439C03C6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8FD524-7BEF-461D-8701-2E1770B465B0}" type="slidenum">
              <a:rPr lang="en-GB" smtClean="0"/>
              <a:t>‹#›</a:t>
            </a:fld>
            <a:endParaRPr lang="en-GB"/>
          </a:p>
        </p:txBody>
      </p:sp>
    </p:spTree>
    <p:extLst>
      <p:ext uri="{BB962C8B-B14F-4D97-AF65-F5344CB8AC3E}">
        <p14:creationId xmlns:p14="http://schemas.microsoft.com/office/powerpoint/2010/main" val="1414337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by5sTzh67fU" TargetMode="External"/><Relationship Id="rId2" Type="http://schemas.openxmlformats.org/officeDocument/2006/relationships/hyperlink" Target="https://www.youtube.com/watch?v=8etqkmb7Yb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8TI8av3c_2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l8OcXfyHcQM" TargetMode="External"/><Relationship Id="rId2" Type="http://schemas.openxmlformats.org/officeDocument/2006/relationships/hyperlink" Target="https://www.youtube.com/watch?v=57pYDGupre4"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3.jpeg"/><Relationship Id="rId4" Type="http://schemas.openxmlformats.org/officeDocument/2006/relationships/hyperlink" Target="https://www.youtube.com/watch?v=5GP_WssNcMo"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ipauyMfVYs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sEvFAgdlZDw" TargetMode="External"/><Relationship Id="rId2" Type="http://schemas.openxmlformats.org/officeDocument/2006/relationships/hyperlink" Target="https://www.youtube.com/results?search_query=tropical+bird+calypso"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youtube.com/watch?v=zoLTvvVwDe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l8OcXfyHcQM" TargetMode="External"/><Relationship Id="rId2" Type="http://schemas.openxmlformats.org/officeDocument/2006/relationships/hyperlink" Target="https://www.youtube.com/watch?v=ZYhFyF8dvU4"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X1Z8EzlDYSQ" TargetMode="External"/><Relationship Id="rId2" Type="http://schemas.openxmlformats.org/officeDocument/2006/relationships/hyperlink" Target="https://www.youtube.com/watch?v=qP-7GNoDJ5c"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Music notes border Royalty Free Vector Image - VectorStock">
            <a:extLst>
              <a:ext uri="{FF2B5EF4-FFF2-40B4-BE49-F238E27FC236}">
                <a16:creationId xmlns:a16="http://schemas.microsoft.com/office/drawing/2014/main" id="{F199E055-AB89-4EA0-8661-833A78D3A3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5668818" y="-173182"/>
            <a:ext cx="6350000" cy="669636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usic notes border Royalty Free Vector Image - VectorStock">
            <a:extLst>
              <a:ext uri="{FF2B5EF4-FFF2-40B4-BE49-F238E27FC236}">
                <a16:creationId xmlns:a16="http://schemas.microsoft.com/office/drawing/2014/main" id="{72341204-FF4B-4FCC-B73A-B21ACA9E818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2309" y="2309"/>
            <a:ext cx="6350000" cy="634538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F4F48BB7-0087-4F5A-AA45-B5168403172E}"/>
              </a:ext>
            </a:extLst>
          </p:cNvPr>
          <p:cNvSpPr>
            <a:spLocks noGrp="1"/>
          </p:cNvSpPr>
          <p:nvPr>
            <p:ph type="ctrTitle"/>
          </p:nvPr>
        </p:nvSpPr>
        <p:spPr/>
        <p:txBody>
          <a:bodyPr/>
          <a:lstStyle/>
          <a:p>
            <a:r>
              <a:rPr lang="en-GB" dirty="0"/>
              <a:t>SMSJ Music day 2022</a:t>
            </a:r>
          </a:p>
        </p:txBody>
      </p:sp>
      <p:sp>
        <p:nvSpPr>
          <p:cNvPr id="3" name="Subtitle 2">
            <a:extLst>
              <a:ext uri="{FF2B5EF4-FFF2-40B4-BE49-F238E27FC236}">
                <a16:creationId xmlns:a16="http://schemas.microsoft.com/office/drawing/2014/main" id="{FBD12368-6955-42EA-A523-1147D5CB2DB5}"/>
              </a:ext>
            </a:extLst>
          </p:cNvPr>
          <p:cNvSpPr>
            <a:spLocks noGrp="1"/>
          </p:cNvSpPr>
          <p:nvPr>
            <p:ph type="subTitle" idx="1"/>
          </p:nvPr>
        </p:nvSpPr>
        <p:spPr/>
        <p:txBody>
          <a:bodyPr/>
          <a:lstStyle/>
          <a:p>
            <a:r>
              <a:rPr lang="en-GB" dirty="0"/>
              <a:t>Research has shown that listening to music can reduce anxiety, blood pressure, and pain as well as improve sleep quality, mood, mental alertness, and memory.</a:t>
            </a:r>
          </a:p>
        </p:txBody>
      </p:sp>
    </p:spTree>
    <p:extLst>
      <p:ext uri="{BB962C8B-B14F-4D97-AF65-F5344CB8AC3E}">
        <p14:creationId xmlns:p14="http://schemas.microsoft.com/office/powerpoint/2010/main" val="832600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03571-F3A5-4502-A40E-C3A7F9662569}"/>
              </a:ext>
            </a:extLst>
          </p:cNvPr>
          <p:cNvSpPr>
            <a:spLocks noGrp="1"/>
          </p:cNvSpPr>
          <p:nvPr>
            <p:ph type="title"/>
          </p:nvPr>
        </p:nvSpPr>
        <p:spPr/>
        <p:txBody>
          <a:bodyPr/>
          <a:lstStyle/>
          <a:p>
            <a:r>
              <a:rPr lang="en-GB" dirty="0"/>
              <a:t>Music challenge for over half term!</a:t>
            </a:r>
          </a:p>
        </p:txBody>
      </p:sp>
      <p:sp>
        <p:nvSpPr>
          <p:cNvPr id="3" name="Content Placeholder 2">
            <a:extLst>
              <a:ext uri="{FF2B5EF4-FFF2-40B4-BE49-F238E27FC236}">
                <a16:creationId xmlns:a16="http://schemas.microsoft.com/office/drawing/2014/main" id="{82D25E78-9405-47FA-8C4B-3265E7A615C5}"/>
              </a:ext>
            </a:extLst>
          </p:cNvPr>
          <p:cNvSpPr>
            <a:spLocks noGrp="1"/>
          </p:cNvSpPr>
          <p:nvPr>
            <p:ph idx="1"/>
          </p:nvPr>
        </p:nvSpPr>
        <p:spPr/>
        <p:txBody>
          <a:bodyPr>
            <a:normAutofit fontScale="92500" lnSpcReduction="10000"/>
          </a:bodyPr>
          <a:lstStyle/>
          <a:p>
            <a:pPr marL="0" indent="0">
              <a:buNone/>
            </a:pPr>
            <a:r>
              <a:rPr lang="en-GB" dirty="0"/>
              <a:t>Miss Boyle’s cousin is a songwriter for many famous singers and he wants to hear from you! </a:t>
            </a:r>
          </a:p>
          <a:p>
            <a:pPr marL="0" indent="0">
              <a:buNone/>
            </a:pPr>
            <a:r>
              <a:rPr lang="en-GB" dirty="0"/>
              <a:t>In line with our healthy mind, body and spirit week, he would like you to write your own song or rap about taking care of yourself and having a positive outlook on life. This could be about life in school, at home…anything you like!</a:t>
            </a:r>
          </a:p>
          <a:p>
            <a:pPr marL="0" indent="0">
              <a:buNone/>
            </a:pPr>
            <a:r>
              <a:rPr lang="en-GB" dirty="0"/>
              <a:t>The winning song or rap will be sent to Miss Boyle’s cousin for him to put some music to it and create your very own song. This means you have to really think about your lyrics and make them unique and meaningful.</a:t>
            </a:r>
          </a:p>
          <a:p>
            <a:pPr marL="0" indent="0">
              <a:buNone/>
            </a:pPr>
            <a:r>
              <a:rPr lang="en-GB" dirty="0"/>
              <a:t>Teachers can be involved too!</a:t>
            </a:r>
          </a:p>
          <a:p>
            <a:pPr marL="0" indent="0">
              <a:buNone/>
            </a:pPr>
            <a:r>
              <a:rPr lang="en-GB" dirty="0"/>
              <a:t>Good luck! I can’t wait to see/hear what you create.</a:t>
            </a:r>
          </a:p>
        </p:txBody>
      </p:sp>
      <p:pic>
        <p:nvPicPr>
          <p:cNvPr id="4" name="Picture 2" descr="Musical notes music border clipart. Free download transparent .PNG |  Creazilla">
            <a:extLst>
              <a:ext uri="{FF2B5EF4-FFF2-40B4-BE49-F238E27FC236}">
                <a16:creationId xmlns:a16="http://schemas.microsoft.com/office/drawing/2014/main" id="{5BC73BDA-9208-46A7-9576-D80688FF06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1901" y="4999729"/>
            <a:ext cx="4049209" cy="1493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565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Music notes border Royalty Free Vector Image - VectorStock">
            <a:extLst>
              <a:ext uri="{FF2B5EF4-FFF2-40B4-BE49-F238E27FC236}">
                <a16:creationId xmlns:a16="http://schemas.microsoft.com/office/drawing/2014/main" id="{A0CD8A64-CC48-4A03-8881-C266534D4D6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10168497" y="-25040"/>
            <a:ext cx="2033478" cy="2032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Music notes border Royalty Free Vector Image - VectorStock">
            <a:extLst>
              <a:ext uri="{FF2B5EF4-FFF2-40B4-BE49-F238E27FC236}">
                <a16:creationId xmlns:a16="http://schemas.microsoft.com/office/drawing/2014/main" id="{C1A6D16E-80E6-473E-AEA0-92BE947BBDB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8127260" y="-3898"/>
            <a:ext cx="2033478" cy="2032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Music notes border Royalty Free Vector Image - VectorStock">
            <a:extLst>
              <a:ext uri="{FF2B5EF4-FFF2-40B4-BE49-F238E27FC236}">
                <a16:creationId xmlns:a16="http://schemas.microsoft.com/office/drawing/2014/main" id="{1EBE0FC5-0800-4AA3-9BA0-3BBFB89F89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6095261" y="740"/>
            <a:ext cx="2033478" cy="2032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Music notes border Royalty Free Vector Image - VectorStock">
            <a:extLst>
              <a:ext uri="{FF2B5EF4-FFF2-40B4-BE49-F238E27FC236}">
                <a16:creationId xmlns:a16="http://schemas.microsoft.com/office/drawing/2014/main" id="{A68902D2-CECA-4E7E-9C3D-C07595D1EF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4063263" y="-25040"/>
            <a:ext cx="2033478" cy="2032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Music notes border Royalty Free Vector Image - VectorStock">
            <a:extLst>
              <a:ext uri="{FF2B5EF4-FFF2-40B4-BE49-F238E27FC236}">
                <a16:creationId xmlns:a16="http://schemas.microsoft.com/office/drawing/2014/main" id="{61DB3A7E-D5B7-45EB-90AB-65831D2452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2031262" y="740"/>
            <a:ext cx="2033478" cy="2032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Music notes border Royalty Free Vector Image - VectorStock">
            <a:extLst>
              <a:ext uri="{FF2B5EF4-FFF2-40B4-BE49-F238E27FC236}">
                <a16:creationId xmlns:a16="http://schemas.microsoft.com/office/drawing/2014/main" id="{74186DE7-CD10-4640-9EC6-9038382384D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475"/>
          <a:stretch/>
        </p:blipFill>
        <p:spPr bwMode="auto">
          <a:xfrm rot="5400000">
            <a:off x="-9975" y="740"/>
            <a:ext cx="2033478" cy="2032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24DF8B2-31B9-4C09-90E3-B9CBAEAE7A32}"/>
              </a:ext>
            </a:extLst>
          </p:cNvPr>
          <p:cNvSpPr>
            <a:spLocks noGrp="1"/>
          </p:cNvSpPr>
          <p:nvPr>
            <p:ph type="title"/>
          </p:nvPr>
        </p:nvSpPr>
        <p:spPr>
          <a:xfrm>
            <a:off x="838200" y="328179"/>
            <a:ext cx="10515600" cy="1325563"/>
          </a:xfrm>
        </p:spPr>
        <p:txBody>
          <a:bodyPr/>
          <a:lstStyle/>
          <a:p>
            <a:pPr algn="ctr"/>
            <a:r>
              <a:rPr lang="en-GB" dirty="0"/>
              <a:t>Music day – valuing traditions and cultures.</a:t>
            </a:r>
          </a:p>
        </p:txBody>
      </p:sp>
      <p:sp>
        <p:nvSpPr>
          <p:cNvPr id="3" name="Content Placeholder 2">
            <a:extLst>
              <a:ext uri="{FF2B5EF4-FFF2-40B4-BE49-F238E27FC236}">
                <a16:creationId xmlns:a16="http://schemas.microsoft.com/office/drawing/2014/main" id="{7B25854B-756F-4BBC-84DC-417A912525AE}"/>
              </a:ext>
            </a:extLst>
          </p:cNvPr>
          <p:cNvSpPr>
            <a:spLocks noGrp="1"/>
          </p:cNvSpPr>
          <p:nvPr>
            <p:ph idx="1"/>
          </p:nvPr>
        </p:nvSpPr>
        <p:spPr/>
        <p:txBody>
          <a:bodyPr>
            <a:normAutofit fontScale="92500" lnSpcReduction="10000"/>
          </a:bodyPr>
          <a:lstStyle/>
          <a:p>
            <a:r>
              <a:rPr lang="en-GB" sz="2400" dirty="0"/>
              <a:t>Music/literacy (written or video recorded) – Music has a direct impact upon how we feel. Some songs can make us feel happy and want to dance, others can make you feel relaxed or even quite sad. I would like you to listen to your class song and tell me about how it makes you feel. Do you like it? What is it you do/don’t like about it? </a:t>
            </a:r>
          </a:p>
          <a:p>
            <a:pPr marL="0" indent="0">
              <a:buNone/>
            </a:pPr>
            <a:r>
              <a:rPr lang="en-GB" sz="2400" dirty="0"/>
              <a:t>I would also love to hear about your favourite song. What is it? Is there a certain time or place that you enjoy listening to it? I would like to know why you like it and how it makes you feel. </a:t>
            </a:r>
          </a:p>
          <a:p>
            <a:r>
              <a:rPr lang="en-GB" sz="2400" dirty="0"/>
              <a:t>Music/maths –  How many different ways can you create a four beat rhythm? *Challenge for UKS2 – can you write this on a musical stave in note form? Can you play it on an instrument?</a:t>
            </a:r>
          </a:p>
          <a:p>
            <a:r>
              <a:rPr lang="en-GB" sz="2400" dirty="0"/>
              <a:t>Music TAC afternoon – listen to a piece of music from different countries. In your teams, use the instruments provided to complete the TAC related to your class song! Think about the speed/tempo of the music. Is it loud, quiet, or a mixture of the two? Does is have long notes or short notes? What kind of instruments can you hear?</a:t>
            </a:r>
          </a:p>
        </p:txBody>
      </p:sp>
    </p:spTree>
    <p:extLst>
      <p:ext uri="{BB962C8B-B14F-4D97-AF65-F5344CB8AC3E}">
        <p14:creationId xmlns:p14="http://schemas.microsoft.com/office/powerpoint/2010/main" val="641189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8CAA-2BA6-4F01-9D92-7957FC77B229}"/>
              </a:ext>
            </a:extLst>
          </p:cNvPr>
          <p:cNvSpPr>
            <a:spLocks noGrp="1"/>
          </p:cNvSpPr>
          <p:nvPr>
            <p:ph type="title"/>
          </p:nvPr>
        </p:nvSpPr>
        <p:spPr>
          <a:xfrm>
            <a:off x="1032163" y="166687"/>
            <a:ext cx="10515600" cy="1325563"/>
          </a:xfrm>
        </p:spPr>
        <p:txBody>
          <a:bodyPr/>
          <a:lstStyle/>
          <a:p>
            <a:pPr algn="ctr"/>
            <a:r>
              <a:rPr lang="en-GB" dirty="0"/>
              <a:t>Reception class</a:t>
            </a:r>
          </a:p>
        </p:txBody>
      </p:sp>
      <p:sp>
        <p:nvSpPr>
          <p:cNvPr id="3" name="Content Placeholder 2">
            <a:extLst>
              <a:ext uri="{FF2B5EF4-FFF2-40B4-BE49-F238E27FC236}">
                <a16:creationId xmlns:a16="http://schemas.microsoft.com/office/drawing/2014/main" id="{1AA52128-BD3C-44BD-AE60-FD437A5596A4}"/>
              </a:ext>
            </a:extLst>
          </p:cNvPr>
          <p:cNvSpPr>
            <a:spLocks noGrp="1"/>
          </p:cNvSpPr>
          <p:nvPr>
            <p:ph idx="1"/>
          </p:nvPr>
        </p:nvSpPr>
        <p:spPr/>
        <p:txBody>
          <a:bodyPr>
            <a:normAutofit fontScale="92500" lnSpcReduction="20000"/>
          </a:bodyPr>
          <a:lstStyle/>
          <a:p>
            <a:r>
              <a:rPr lang="en-GB" sz="3600" dirty="0"/>
              <a:t>China!</a:t>
            </a:r>
          </a:p>
          <a:p>
            <a:r>
              <a:rPr lang="en-GB" sz="3600" dirty="0"/>
              <a:t>Create music for a Chinese New Year celebration.</a:t>
            </a:r>
          </a:p>
          <a:p>
            <a:r>
              <a:rPr lang="en-GB" sz="3600" dirty="0"/>
              <a:t>Sing, dance and play instruments for a Chinese New Year parade.</a:t>
            </a:r>
          </a:p>
          <a:p>
            <a:pPr marL="0" indent="0">
              <a:buNone/>
            </a:pPr>
            <a:endParaRPr lang="en-GB" dirty="0"/>
          </a:p>
          <a:p>
            <a:pPr marL="0" indent="0">
              <a:buNone/>
            </a:pPr>
            <a:r>
              <a:rPr lang="en-GB" dirty="0"/>
              <a:t>Singing and playing instruments (drums and cymbals) in time with the music following Chinese new year song.</a:t>
            </a:r>
          </a:p>
          <a:p>
            <a:pPr marL="0" indent="0">
              <a:buNone/>
            </a:pPr>
            <a:r>
              <a:rPr lang="en-GB" u="sng" dirty="0">
                <a:hlinkClick r:id="rId2"/>
              </a:rPr>
              <a:t>https://www.youtube.com/watch?v=8etqkmb7Ybs</a:t>
            </a:r>
            <a:endParaRPr lang="en-GB" dirty="0"/>
          </a:p>
          <a:p>
            <a:pPr marL="0" indent="0">
              <a:buNone/>
            </a:pPr>
            <a:r>
              <a:rPr lang="en-GB" dirty="0"/>
              <a:t> </a:t>
            </a:r>
          </a:p>
          <a:p>
            <a:pPr marL="0" indent="0">
              <a:buNone/>
            </a:pPr>
            <a:r>
              <a:rPr lang="en-GB" dirty="0"/>
              <a:t>Sing, dance and play instruments in time with the music - </a:t>
            </a:r>
            <a:r>
              <a:rPr lang="en-GB" u="sng" dirty="0">
                <a:hlinkClick r:id="rId3"/>
              </a:rPr>
              <a:t>https://www.youtube.com/watch?v=by5sTzh67fU</a:t>
            </a:r>
            <a:endParaRPr lang="en-GB" dirty="0"/>
          </a:p>
          <a:p>
            <a:endParaRPr lang="en-GB" sz="3600" dirty="0"/>
          </a:p>
        </p:txBody>
      </p:sp>
      <p:pic>
        <p:nvPicPr>
          <p:cNvPr id="2050" name="Picture 2" descr="Musical notes music border clipart. Free download transparent .PNG |  Creazilla">
            <a:extLst>
              <a:ext uri="{FF2B5EF4-FFF2-40B4-BE49-F238E27FC236}">
                <a16:creationId xmlns:a16="http://schemas.microsoft.com/office/drawing/2014/main" id="{33BB470A-E273-4672-8580-EB2C787829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237" y="310862"/>
            <a:ext cx="5260110" cy="193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294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A4E27-9F00-400D-AD27-CB64488C3F20}"/>
              </a:ext>
            </a:extLst>
          </p:cNvPr>
          <p:cNvSpPr>
            <a:spLocks noGrp="1"/>
          </p:cNvSpPr>
          <p:nvPr>
            <p:ph type="title"/>
          </p:nvPr>
        </p:nvSpPr>
        <p:spPr/>
        <p:txBody>
          <a:bodyPr/>
          <a:lstStyle/>
          <a:p>
            <a:pPr algn="ctr"/>
            <a:r>
              <a:rPr lang="en-GB" dirty="0"/>
              <a:t>Year 1</a:t>
            </a:r>
          </a:p>
        </p:txBody>
      </p:sp>
      <p:sp>
        <p:nvSpPr>
          <p:cNvPr id="3" name="Content Placeholder 2">
            <a:extLst>
              <a:ext uri="{FF2B5EF4-FFF2-40B4-BE49-F238E27FC236}">
                <a16:creationId xmlns:a16="http://schemas.microsoft.com/office/drawing/2014/main" id="{5A24D9A7-AB7D-4F51-9263-CF882838555A}"/>
              </a:ext>
            </a:extLst>
          </p:cNvPr>
          <p:cNvSpPr>
            <a:spLocks noGrp="1"/>
          </p:cNvSpPr>
          <p:nvPr>
            <p:ph idx="1"/>
          </p:nvPr>
        </p:nvSpPr>
        <p:spPr>
          <a:xfrm>
            <a:off x="838200" y="1810327"/>
            <a:ext cx="10515600" cy="4366636"/>
          </a:xfrm>
        </p:spPr>
        <p:txBody>
          <a:bodyPr>
            <a:normAutofit fontScale="92500" lnSpcReduction="20000"/>
          </a:bodyPr>
          <a:lstStyle/>
          <a:p>
            <a:pPr marL="0" indent="0" algn="ctr">
              <a:buNone/>
            </a:pPr>
            <a:r>
              <a:rPr lang="en-GB" dirty="0"/>
              <a:t>Your class song is the Brazilian Samba, </a:t>
            </a:r>
            <a:r>
              <a:rPr lang="en-GB" dirty="0" err="1"/>
              <a:t>Fanfarra</a:t>
            </a:r>
            <a:r>
              <a:rPr lang="en-GB" dirty="0"/>
              <a:t> (</a:t>
            </a:r>
            <a:r>
              <a:rPr lang="en-GB" dirty="0" err="1"/>
              <a:t>Cabua</a:t>
            </a:r>
            <a:r>
              <a:rPr lang="en-GB" dirty="0"/>
              <a:t>-le-le)</a:t>
            </a:r>
          </a:p>
          <a:p>
            <a:pPr marL="0" indent="0" algn="ctr">
              <a:buNone/>
            </a:pPr>
            <a:r>
              <a:rPr lang="en-GB" dirty="0">
                <a:hlinkClick r:id="rId2"/>
              </a:rPr>
              <a:t>https://www.youtube.com/watch?v=8TI8av3c_20</a:t>
            </a:r>
            <a:endParaRPr lang="en-GB" dirty="0"/>
          </a:p>
          <a:p>
            <a:pPr marL="0" indent="0" algn="ctr">
              <a:buNone/>
            </a:pPr>
            <a:r>
              <a:rPr lang="en-GB" dirty="0"/>
              <a:t>What instruments can you hear?</a:t>
            </a:r>
          </a:p>
          <a:p>
            <a:pPr marL="0" indent="0" algn="ctr">
              <a:buNone/>
            </a:pPr>
            <a:r>
              <a:rPr lang="en-GB" dirty="0"/>
              <a:t>How does it make you feel?</a:t>
            </a:r>
          </a:p>
          <a:p>
            <a:pPr marL="0" indent="0" algn="ctr">
              <a:buNone/>
            </a:pPr>
            <a:r>
              <a:rPr lang="en-GB" dirty="0"/>
              <a:t>What is the tempo/speed of the music? Does it stay the same throughout the song or does it change?</a:t>
            </a:r>
          </a:p>
          <a:p>
            <a:pPr marL="0" indent="0" algn="ctr">
              <a:buNone/>
            </a:pPr>
            <a:endParaRPr lang="en-GB" dirty="0"/>
          </a:p>
          <a:p>
            <a:pPr marL="0" indent="0" algn="ctr">
              <a:buNone/>
            </a:pPr>
            <a:r>
              <a:rPr lang="en-GB" dirty="0"/>
              <a:t>For your TAC, I want you to think about the tempo and include a call and response element to your music!</a:t>
            </a:r>
          </a:p>
          <a:p>
            <a:pPr marL="0" indent="0" algn="ctr">
              <a:buNone/>
            </a:pPr>
            <a:r>
              <a:rPr lang="en-GB" i="1" dirty="0"/>
              <a:t>‘A “phrase” of music serves as the “call,” and is “answered” by a different phrase of music.’</a:t>
            </a:r>
          </a:p>
        </p:txBody>
      </p:sp>
      <p:pic>
        <p:nvPicPr>
          <p:cNvPr id="4" name="Picture 2" descr="Musical notes music border clipart. Free download transparent .PNG |  Creazilla">
            <a:extLst>
              <a:ext uri="{FF2B5EF4-FFF2-40B4-BE49-F238E27FC236}">
                <a16:creationId xmlns:a16="http://schemas.microsoft.com/office/drawing/2014/main" id="{507544E4-0854-4053-BAF0-C6FD8189A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55" y="0"/>
            <a:ext cx="5026890" cy="1853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451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12D63-D94F-44D0-A744-D8003CD22868}"/>
              </a:ext>
            </a:extLst>
          </p:cNvPr>
          <p:cNvSpPr>
            <a:spLocks noGrp="1"/>
          </p:cNvSpPr>
          <p:nvPr>
            <p:ph type="title"/>
          </p:nvPr>
        </p:nvSpPr>
        <p:spPr/>
        <p:txBody>
          <a:bodyPr/>
          <a:lstStyle/>
          <a:p>
            <a:r>
              <a:rPr lang="en-GB" dirty="0"/>
              <a:t>Year 2</a:t>
            </a:r>
          </a:p>
        </p:txBody>
      </p:sp>
      <p:sp>
        <p:nvSpPr>
          <p:cNvPr id="3" name="Content Placeholder 2">
            <a:extLst>
              <a:ext uri="{FF2B5EF4-FFF2-40B4-BE49-F238E27FC236}">
                <a16:creationId xmlns:a16="http://schemas.microsoft.com/office/drawing/2014/main" id="{5E021D83-54D3-4FAB-AB4E-050BAC484077}"/>
              </a:ext>
            </a:extLst>
          </p:cNvPr>
          <p:cNvSpPr>
            <a:spLocks noGrp="1"/>
          </p:cNvSpPr>
          <p:nvPr>
            <p:ph idx="1"/>
          </p:nvPr>
        </p:nvSpPr>
        <p:spPr>
          <a:xfrm>
            <a:off x="579581" y="1040534"/>
            <a:ext cx="10515600" cy="4351338"/>
          </a:xfrm>
        </p:spPr>
        <p:txBody>
          <a:bodyPr>
            <a:normAutofit fontScale="85000" lnSpcReduction="20000"/>
          </a:bodyPr>
          <a:lstStyle/>
          <a:p>
            <a:pPr marL="0" indent="0" algn="ctr">
              <a:buNone/>
            </a:pPr>
            <a:r>
              <a:rPr lang="en-GB" dirty="0"/>
              <a:t>Your class song is the Indonesian </a:t>
            </a:r>
            <a:r>
              <a:rPr lang="en-GB" dirty="0" err="1"/>
              <a:t>Gamalan</a:t>
            </a:r>
            <a:r>
              <a:rPr lang="en-GB" dirty="0"/>
              <a:t>, </a:t>
            </a:r>
          </a:p>
          <a:p>
            <a:pPr marL="0" indent="0" algn="ctr">
              <a:buNone/>
            </a:pPr>
            <a:r>
              <a:rPr lang="en-GB" dirty="0">
                <a:hlinkClick r:id="rId2"/>
              </a:rPr>
              <a:t>https://www.youtube.com/watch?v=57pYDGupre4</a:t>
            </a:r>
            <a:endParaRPr lang="en-GB" dirty="0"/>
          </a:p>
          <a:p>
            <a:pPr marL="0" indent="0" algn="ctr">
              <a:buNone/>
            </a:pPr>
            <a:r>
              <a:rPr lang="en-GB" dirty="0"/>
              <a:t>What instruments can you hear?</a:t>
            </a:r>
          </a:p>
          <a:p>
            <a:pPr marL="0" indent="0" algn="ctr">
              <a:buNone/>
            </a:pPr>
            <a:r>
              <a:rPr lang="en-GB" dirty="0"/>
              <a:t>How does it make you feel?</a:t>
            </a:r>
          </a:p>
          <a:p>
            <a:pPr marL="0" indent="0" algn="ctr">
              <a:buNone/>
            </a:pPr>
            <a:r>
              <a:rPr lang="en-GB" dirty="0"/>
              <a:t>What is the tempo/speed of the music? Does it stay the same throughout the song or does it change?</a:t>
            </a:r>
          </a:p>
          <a:p>
            <a:pPr marL="0" indent="0" algn="ctr">
              <a:buNone/>
            </a:pPr>
            <a:r>
              <a:rPr lang="en-GB" dirty="0"/>
              <a:t>After watching the following videos, my TAC for you is to create your own </a:t>
            </a:r>
            <a:r>
              <a:rPr lang="en-GB" dirty="0" err="1"/>
              <a:t>Gamalan</a:t>
            </a:r>
            <a:r>
              <a:rPr lang="en-GB" dirty="0"/>
              <a:t> rhythm, with the extra challenge of including a crescendo (getting louder) and decrescendo (getting softer/quieter).</a:t>
            </a:r>
          </a:p>
          <a:p>
            <a:pPr marL="0" indent="0" algn="ctr">
              <a:buNone/>
            </a:pPr>
            <a:r>
              <a:rPr lang="en-GB" dirty="0">
                <a:hlinkClick r:id="rId3"/>
              </a:rPr>
              <a:t> https://www.youtube.com/watch?v=l8OcXfyHcQM</a:t>
            </a:r>
            <a:endParaRPr lang="en-GB" dirty="0"/>
          </a:p>
          <a:p>
            <a:pPr marL="0" indent="0" algn="ctr">
              <a:buNone/>
            </a:pPr>
            <a:r>
              <a:rPr lang="en-GB" dirty="0">
                <a:hlinkClick r:id="rId4"/>
              </a:rPr>
              <a:t>https://www.youtube.com/watch?v=5GP_WssNcMo</a:t>
            </a:r>
            <a:endParaRPr lang="en-GB" dirty="0"/>
          </a:p>
          <a:p>
            <a:pPr marL="0" indent="0" algn="ctr">
              <a:buNone/>
            </a:pPr>
            <a:r>
              <a:rPr lang="en-GB" dirty="0"/>
              <a:t>In written music, a crescendo and decrescendo look like this:</a:t>
            </a:r>
          </a:p>
          <a:p>
            <a:pPr marL="0" indent="0">
              <a:buNone/>
            </a:pPr>
            <a:endParaRPr lang="en-GB" dirty="0"/>
          </a:p>
        </p:txBody>
      </p:sp>
      <p:pic>
        <p:nvPicPr>
          <p:cNvPr id="1026" name="Picture 2" descr="Symbols - Music">
            <a:extLst>
              <a:ext uri="{FF2B5EF4-FFF2-40B4-BE49-F238E27FC236}">
                <a16:creationId xmlns:a16="http://schemas.microsoft.com/office/drawing/2014/main" id="{5418D2F4-332E-41B5-B3E6-EC6330746DB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6662" y="5226916"/>
            <a:ext cx="4638675" cy="11811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Musical notes music border clipart. Free download transparent .PNG |  Creazilla">
            <a:extLst>
              <a:ext uri="{FF2B5EF4-FFF2-40B4-BE49-F238E27FC236}">
                <a16:creationId xmlns:a16="http://schemas.microsoft.com/office/drawing/2014/main" id="{8BCEC561-300A-4540-AE97-E04E5BAC5E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84819" y="24390"/>
            <a:ext cx="5260110" cy="193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449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B400-0B3C-4FE4-A386-219032E754A3}"/>
              </a:ext>
            </a:extLst>
          </p:cNvPr>
          <p:cNvSpPr>
            <a:spLocks noGrp="1"/>
          </p:cNvSpPr>
          <p:nvPr>
            <p:ph type="title"/>
          </p:nvPr>
        </p:nvSpPr>
        <p:spPr/>
        <p:txBody>
          <a:bodyPr/>
          <a:lstStyle/>
          <a:p>
            <a:r>
              <a:rPr lang="en-GB" dirty="0"/>
              <a:t>Year 3</a:t>
            </a:r>
          </a:p>
        </p:txBody>
      </p:sp>
      <p:sp>
        <p:nvSpPr>
          <p:cNvPr id="3" name="Content Placeholder 2">
            <a:extLst>
              <a:ext uri="{FF2B5EF4-FFF2-40B4-BE49-F238E27FC236}">
                <a16:creationId xmlns:a16="http://schemas.microsoft.com/office/drawing/2014/main" id="{AA83855E-F522-43A8-9734-B8DFA45BF295}"/>
              </a:ext>
            </a:extLst>
          </p:cNvPr>
          <p:cNvSpPr>
            <a:spLocks noGrp="1"/>
          </p:cNvSpPr>
          <p:nvPr>
            <p:ph idx="1"/>
          </p:nvPr>
        </p:nvSpPr>
        <p:spPr/>
        <p:txBody>
          <a:bodyPr>
            <a:normAutofit fontScale="85000" lnSpcReduction="20000"/>
          </a:bodyPr>
          <a:lstStyle/>
          <a:p>
            <a:pPr marL="0" indent="0" algn="ctr">
              <a:buNone/>
            </a:pPr>
            <a:r>
              <a:rPr lang="en-GB" dirty="0"/>
              <a:t>Your class song is the Indian Classical </a:t>
            </a:r>
            <a:r>
              <a:rPr lang="en-GB" dirty="0" err="1"/>
              <a:t>Sahela</a:t>
            </a:r>
            <a:r>
              <a:rPr lang="en-GB" dirty="0"/>
              <a:t> Re, by </a:t>
            </a:r>
            <a:r>
              <a:rPr lang="en-GB" dirty="0" err="1"/>
              <a:t>Kishori</a:t>
            </a:r>
            <a:r>
              <a:rPr lang="en-GB" dirty="0"/>
              <a:t> </a:t>
            </a:r>
            <a:r>
              <a:rPr lang="en-GB" dirty="0" err="1"/>
              <a:t>Amonkar</a:t>
            </a:r>
            <a:r>
              <a:rPr lang="en-GB" dirty="0"/>
              <a:t> </a:t>
            </a:r>
          </a:p>
          <a:p>
            <a:pPr marL="0" indent="0" algn="ctr">
              <a:buNone/>
            </a:pPr>
            <a:r>
              <a:rPr lang="en-GB" dirty="0">
                <a:hlinkClick r:id="rId2"/>
              </a:rPr>
              <a:t>https://www.youtube.com/watch?v=ipauyMfVYso</a:t>
            </a:r>
            <a:endParaRPr lang="en-GB" dirty="0"/>
          </a:p>
          <a:p>
            <a:pPr marL="0" indent="0" algn="ctr">
              <a:buNone/>
            </a:pPr>
            <a:r>
              <a:rPr lang="en-GB" dirty="0"/>
              <a:t>What instruments can you hear?</a:t>
            </a:r>
          </a:p>
          <a:p>
            <a:pPr marL="0" indent="0" algn="ctr">
              <a:buNone/>
            </a:pPr>
            <a:r>
              <a:rPr lang="en-GB" dirty="0"/>
              <a:t>How does it make you feel?</a:t>
            </a:r>
          </a:p>
          <a:p>
            <a:pPr marL="0" indent="0" algn="ctr">
              <a:buNone/>
            </a:pPr>
            <a:r>
              <a:rPr lang="en-GB" dirty="0"/>
              <a:t>What is the tempo/speed of the music? Does it stay the same throughout the song or does it change?</a:t>
            </a:r>
          </a:p>
          <a:p>
            <a:pPr marL="0" indent="0" algn="ctr">
              <a:buNone/>
            </a:pPr>
            <a:endParaRPr lang="en-GB" dirty="0"/>
          </a:p>
          <a:p>
            <a:pPr marL="0" indent="0" algn="ctr">
              <a:buNone/>
            </a:pPr>
            <a:r>
              <a:rPr lang="en-GB" u="sng" dirty="0"/>
              <a:t>TAC</a:t>
            </a:r>
          </a:p>
          <a:p>
            <a:pPr marL="0" indent="0" algn="ctr">
              <a:buNone/>
            </a:pPr>
            <a:r>
              <a:rPr lang="en-GB" dirty="0"/>
              <a:t>In response to our healthy mind, body and spirit week, I would like you  to take inspiration from your class song to create a relaxing rhythm on the drums and a string instrument (using it gently, one string at a time). As an added challenge I would like you to include a piano (quiet) and forte (loud) element into your rhythm.</a:t>
            </a:r>
          </a:p>
        </p:txBody>
      </p:sp>
      <p:pic>
        <p:nvPicPr>
          <p:cNvPr id="4" name="Picture 2" descr="Musical notes music border clipart. Free download transparent .PNG |  Creazilla">
            <a:extLst>
              <a:ext uri="{FF2B5EF4-FFF2-40B4-BE49-F238E27FC236}">
                <a16:creationId xmlns:a16="http://schemas.microsoft.com/office/drawing/2014/main" id="{A7C1B861-BE57-4369-8E03-7C18B48721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892" y="0"/>
            <a:ext cx="5260110" cy="193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100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1E755-D699-49A5-A4AC-70B34D074EC0}"/>
              </a:ext>
            </a:extLst>
          </p:cNvPr>
          <p:cNvSpPr>
            <a:spLocks noGrp="1"/>
          </p:cNvSpPr>
          <p:nvPr>
            <p:ph type="title"/>
          </p:nvPr>
        </p:nvSpPr>
        <p:spPr/>
        <p:txBody>
          <a:bodyPr/>
          <a:lstStyle/>
          <a:p>
            <a:r>
              <a:rPr lang="en-GB" dirty="0"/>
              <a:t>Year 4</a:t>
            </a:r>
          </a:p>
        </p:txBody>
      </p:sp>
      <p:sp>
        <p:nvSpPr>
          <p:cNvPr id="3" name="Content Placeholder 2">
            <a:extLst>
              <a:ext uri="{FF2B5EF4-FFF2-40B4-BE49-F238E27FC236}">
                <a16:creationId xmlns:a16="http://schemas.microsoft.com/office/drawing/2014/main" id="{F759050F-2C0B-4AD0-951E-C1A74941B064}"/>
              </a:ext>
            </a:extLst>
          </p:cNvPr>
          <p:cNvSpPr>
            <a:spLocks noGrp="1"/>
          </p:cNvSpPr>
          <p:nvPr>
            <p:ph idx="1"/>
          </p:nvPr>
        </p:nvSpPr>
        <p:spPr/>
        <p:txBody>
          <a:bodyPr>
            <a:normAutofit fontScale="92500" lnSpcReduction="10000"/>
          </a:bodyPr>
          <a:lstStyle/>
          <a:p>
            <a:pPr marL="0" indent="0" algn="ctr">
              <a:buNone/>
            </a:pPr>
            <a:r>
              <a:rPr lang="en-GB" sz="2000" dirty="0"/>
              <a:t>Your class song is the Calypso, Tropical Bird by the Trinidad Steel Band</a:t>
            </a:r>
          </a:p>
          <a:p>
            <a:pPr marL="0" indent="0" algn="ctr">
              <a:buNone/>
            </a:pPr>
            <a:r>
              <a:rPr lang="en-GB" sz="2000" dirty="0">
                <a:hlinkClick r:id="rId2"/>
              </a:rPr>
              <a:t>https://www.youtube.com/results?search_query=tropical+bird+calypso</a:t>
            </a:r>
            <a:endParaRPr lang="en-GB" sz="2000" dirty="0"/>
          </a:p>
          <a:p>
            <a:pPr marL="0" indent="0" algn="ctr">
              <a:buNone/>
            </a:pPr>
            <a:r>
              <a:rPr lang="en-GB" sz="2000" dirty="0"/>
              <a:t>What instruments can you hear?</a:t>
            </a:r>
          </a:p>
          <a:p>
            <a:pPr marL="0" indent="0" algn="ctr">
              <a:buNone/>
            </a:pPr>
            <a:r>
              <a:rPr lang="en-GB" sz="2000" dirty="0"/>
              <a:t>How does it make you feel?</a:t>
            </a:r>
          </a:p>
          <a:p>
            <a:pPr marL="0" indent="0" algn="ctr">
              <a:buNone/>
            </a:pPr>
            <a:r>
              <a:rPr lang="en-GB" sz="2000" dirty="0"/>
              <a:t>What is the tempo/speed of the music? Does it stay the same throughout the song or does it change?</a:t>
            </a:r>
          </a:p>
          <a:p>
            <a:pPr marL="0" indent="0" algn="ctr">
              <a:buNone/>
            </a:pPr>
            <a:r>
              <a:rPr lang="en-GB" sz="2000" dirty="0"/>
              <a:t>Now watch this video of a choir performing a Calypso song in a 3 part canon/round </a:t>
            </a:r>
            <a:r>
              <a:rPr lang="en-GB" sz="2000" dirty="0">
                <a:sym typeface="Wingdings" panose="05000000000000000000" pitchFamily="2" charset="2"/>
              </a:rPr>
              <a:t></a:t>
            </a:r>
          </a:p>
          <a:p>
            <a:pPr marL="0" indent="0" algn="ctr">
              <a:buNone/>
            </a:pPr>
            <a:r>
              <a:rPr lang="en-GB" sz="2000" dirty="0">
                <a:hlinkClick r:id="rId3"/>
              </a:rPr>
              <a:t>https://www.youtube.com/watch?v=sEvFAgdlZDw</a:t>
            </a:r>
            <a:endParaRPr lang="en-GB" sz="2000" dirty="0"/>
          </a:p>
          <a:p>
            <a:pPr marL="0" indent="0" algn="ctr">
              <a:buNone/>
            </a:pPr>
            <a:r>
              <a:rPr lang="en-GB" sz="2000" dirty="0"/>
              <a:t>Here’s an easier version to follow, which I would like you to try out for you TAC!</a:t>
            </a:r>
          </a:p>
          <a:p>
            <a:pPr marL="0" indent="0" algn="ctr">
              <a:buNone/>
            </a:pPr>
            <a:r>
              <a:rPr lang="en-GB" sz="2000" dirty="0">
                <a:hlinkClick r:id="rId4"/>
              </a:rPr>
              <a:t>https://www.youtube.com/watch?v=zoLTvvVwDeE</a:t>
            </a:r>
            <a:endParaRPr lang="en-GB" sz="2000" dirty="0"/>
          </a:p>
          <a:p>
            <a:pPr marL="0" indent="0" algn="ctr">
              <a:buNone/>
            </a:pPr>
            <a:endParaRPr lang="en-GB" sz="2000" dirty="0"/>
          </a:p>
          <a:p>
            <a:pPr marL="0" indent="0" algn="ctr">
              <a:buNone/>
            </a:pPr>
            <a:r>
              <a:rPr lang="en-GB" sz="2000" dirty="0"/>
              <a:t>Following this, I would like you create some Calypso rhythms on the steel pan drum app. Can you write down these rhythms and perform them to your friends?</a:t>
            </a:r>
          </a:p>
          <a:p>
            <a:pPr marL="0" indent="0">
              <a:buNone/>
            </a:pPr>
            <a:endParaRPr lang="en-GB" dirty="0"/>
          </a:p>
        </p:txBody>
      </p:sp>
      <p:pic>
        <p:nvPicPr>
          <p:cNvPr id="4" name="Picture 2" descr="Musical notes music border clipart. Free download transparent .PNG |  Creazilla">
            <a:extLst>
              <a:ext uri="{FF2B5EF4-FFF2-40B4-BE49-F238E27FC236}">
                <a16:creationId xmlns:a16="http://schemas.microsoft.com/office/drawing/2014/main" id="{56CE0E25-D492-404F-AB9F-C3D935CC55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7801" y="58073"/>
            <a:ext cx="5260110" cy="193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545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C01C3-2A9C-4831-A73B-935EA2724BEB}"/>
              </a:ext>
            </a:extLst>
          </p:cNvPr>
          <p:cNvSpPr>
            <a:spLocks noGrp="1"/>
          </p:cNvSpPr>
          <p:nvPr>
            <p:ph type="title"/>
          </p:nvPr>
        </p:nvSpPr>
        <p:spPr/>
        <p:txBody>
          <a:bodyPr/>
          <a:lstStyle/>
          <a:p>
            <a:r>
              <a:rPr lang="en-GB" dirty="0"/>
              <a:t>Year 5</a:t>
            </a:r>
          </a:p>
        </p:txBody>
      </p:sp>
      <p:sp>
        <p:nvSpPr>
          <p:cNvPr id="3" name="Content Placeholder 2">
            <a:extLst>
              <a:ext uri="{FF2B5EF4-FFF2-40B4-BE49-F238E27FC236}">
                <a16:creationId xmlns:a16="http://schemas.microsoft.com/office/drawing/2014/main" id="{3B527ED6-D53D-421E-97E0-B48958A7A4B1}"/>
              </a:ext>
            </a:extLst>
          </p:cNvPr>
          <p:cNvSpPr>
            <a:spLocks noGrp="1"/>
          </p:cNvSpPr>
          <p:nvPr>
            <p:ph idx="1"/>
          </p:nvPr>
        </p:nvSpPr>
        <p:spPr>
          <a:xfrm>
            <a:off x="838200" y="1456170"/>
            <a:ext cx="10515600" cy="4351338"/>
          </a:xfrm>
        </p:spPr>
        <p:txBody>
          <a:bodyPr>
            <a:normAutofit fontScale="92500" lnSpcReduction="20000"/>
          </a:bodyPr>
          <a:lstStyle/>
          <a:p>
            <a:pPr marL="0" indent="0" algn="ctr">
              <a:buNone/>
            </a:pPr>
            <a:r>
              <a:rPr lang="en-GB" sz="2400" dirty="0"/>
              <a:t>Your class song is Drums of Passion, </a:t>
            </a:r>
            <a:r>
              <a:rPr lang="en-GB" sz="2400" dirty="0" err="1"/>
              <a:t>Jin</a:t>
            </a:r>
            <a:r>
              <a:rPr lang="en-GB" sz="2400" dirty="0"/>
              <a:t>-Go-Lo-Ba</a:t>
            </a:r>
          </a:p>
          <a:p>
            <a:pPr marL="0" indent="0" algn="ctr">
              <a:buNone/>
            </a:pPr>
            <a:r>
              <a:rPr lang="en-GB" sz="2400" dirty="0">
                <a:hlinkClick r:id="rId2"/>
              </a:rPr>
              <a:t>https://www.youtube.com/watch?v=ZYhFyF8dvU4</a:t>
            </a:r>
            <a:endParaRPr lang="en-GB" sz="2400" dirty="0"/>
          </a:p>
          <a:p>
            <a:pPr marL="0" indent="0" algn="ctr">
              <a:buNone/>
            </a:pPr>
            <a:r>
              <a:rPr lang="en-GB" sz="2400" dirty="0"/>
              <a:t>What instruments can you hear?</a:t>
            </a:r>
          </a:p>
          <a:p>
            <a:pPr marL="0" indent="0" algn="ctr">
              <a:buNone/>
            </a:pPr>
            <a:r>
              <a:rPr lang="en-GB" sz="2400" dirty="0"/>
              <a:t>How does it make you feel?</a:t>
            </a:r>
          </a:p>
          <a:p>
            <a:pPr marL="0" indent="0" algn="ctr">
              <a:buNone/>
            </a:pPr>
            <a:r>
              <a:rPr lang="en-GB" sz="2400" dirty="0"/>
              <a:t>What is the tempo/speed of the music? Does it stay the same throughout the song or does it change?</a:t>
            </a:r>
          </a:p>
          <a:p>
            <a:pPr marL="0" indent="0" algn="ctr">
              <a:buNone/>
            </a:pPr>
            <a:endParaRPr lang="en-GB" sz="2400" dirty="0">
              <a:hlinkClick r:id="rId3"/>
            </a:endParaRPr>
          </a:p>
          <a:p>
            <a:pPr marL="0" indent="0">
              <a:buNone/>
            </a:pPr>
            <a:r>
              <a:rPr lang="en-GB" sz="2400" dirty="0"/>
              <a:t>My TAC for you is to take inspiration from this style of music to create a rhythm on the drums in ternary form. This is a three-part musical form consisting of an opening section, a following section and then a repetition of the first section (A, B, A). For example, </a:t>
            </a:r>
            <a:r>
              <a:rPr lang="en-GB" sz="2400" dirty="0" err="1"/>
              <a:t>Jin</a:t>
            </a:r>
            <a:r>
              <a:rPr lang="en-GB" sz="2400" dirty="0"/>
              <a:t>-Go-La-Ba chorus, a verse rhythm, then back to the chorus. Try to write/compose your rhythm.</a:t>
            </a:r>
          </a:p>
          <a:p>
            <a:pPr marL="0" indent="0">
              <a:buNone/>
            </a:pPr>
            <a:r>
              <a:rPr lang="en-GB" sz="2400" dirty="0"/>
              <a:t>Challenge yourself to use various dynamics such as forte (loud), piano (quiet), very loud (fortissimo), very quiet (pianissimo), moderately loud (mezzo forte), and moderately quiet (mezzo piano). </a:t>
            </a:r>
          </a:p>
        </p:txBody>
      </p:sp>
      <p:pic>
        <p:nvPicPr>
          <p:cNvPr id="4" name="Picture 2" descr="Musical notes music border clipart. Free download transparent .PNG |  Creazilla">
            <a:extLst>
              <a:ext uri="{FF2B5EF4-FFF2-40B4-BE49-F238E27FC236}">
                <a16:creationId xmlns:a16="http://schemas.microsoft.com/office/drawing/2014/main" id="{FCA74B26-346F-4C5E-A337-BDCB509BD6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0164" y="41852"/>
            <a:ext cx="5260110" cy="19396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39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6D571-648A-4CA8-991E-79DF856C6739}"/>
              </a:ext>
            </a:extLst>
          </p:cNvPr>
          <p:cNvSpPr>
            <a:spLocks noGrp="1"/>
          </p:cNvSpPr>
          <p:nvPr>
            <p:ph type="title"/>
          </p:nvPr>
        </p:nvSpPr>
        <p:spPr/>
        <p:txBody>
          <a:bodyPr/>
          <a:lstStyle/>
          <a:p>
            <a:pPr algn="ctr"/>
            <a:r>
              <a:rPr lang="en-GB" dirty="0"/>
              <a:t>Year 6</a:t>
            </a:r>
          </a:p>
        </p:txBody>
      </p:sp>
      <p:sp>
        <p:nvSpPr>
          <p:cNvPr id="3" name="Content Placeholder 2">
            <a:extLst>
              <a:ext uri="{FF2B5EF4-FFF2-40B4-BE49-F238E27FC236}">
                <a16:creationId xmlns:a16="http://schemas.microsoft.com/office/drawing/2014/main" id="{76F74EFB-29DF-4ED2-B947-69BB19C1DB89}"/>
              </a:ext>
            </a:extLst>
          </p:cNvPr>
          <p:cNvSpPr>
            <a:spLocks noGrp="1"/>
          </p:cNvSpPr>
          <p:nvPr>
            <p:ph idx="1"/>
          </p:nvPr>
        </p:nvSpPr>
        <p:spPr>
          <a:xfrm>
            <a:off x="838200" y="1613189"/>
            <a:ext cx="10515600" cy="4351338"/>
          </a:xfrm>
        </p:spPr>
        <p:txBody>
          <a:bodyPr>
            <a:normAutofit fontScale="77500" lnSpcReduction="20000"/>
          </a:bodyPr>
          <a:lstStyle/>
          <a:p>
            <a:pPr marL="0" indent="0">
              <a:buNone/>
            </a:pPr>
            <a:r>
              <a:rPr lang="en-GB" dirty="0"/>
              <a:t>Your class are going to focus on Folk music, looking at the </a:t>
            </a:r>
            <a:r>
              <a:rPr lang="en-GB" dirty="0" err="1"/>
              <a:t>Wellerman</a:t>
            </a:r>
            <a:r>
              <a:rPr lang="en-GB" dirty="0"/>
              <a:t> See Shanty song by Nathan Evans! </a:t>
            </a:r>
          </a:p>
          <a:p>
            <a:pPr marL="0" indent="0">
              <a:buNone/>
            </a:pPr>
            <a:r>
              <a:rPr lang="en-GB" dirty="0">
                <a:hlinkClick r:id="rId2"/>
              </a:rPr>
              <a:t>https://www.youtube.com/watch?v=qP-7GNoDJ5c</a:t>
            </a:r>
            <a:endParaRPr lang="en-GB" dirty="0"/>
          </a:p>
          <a:p>
            <a:pPr marL="0" indent="0">
              <a:buNone/>
            </a:pPr>
            <a:endParaRPr lang="en-GB" dirty="0"/>
          </a:p>
          <a:p>
            <a:pPr marL="0" indent="0">
              <a:buNone/>
            </a:pPr>
            <a:r>
              <a:rPr lang="en-GB" dirty="0"/>
              <a:t>For your TAC, I would like you to practice this two part tapping rhythm! Split your groups into two and follow the rhythm.</a:t>
            </a:r>
          </a:p>
          <a:p>
            <a:pPr marL="0" indent="0">
              <a:buNone/>
            </a:pPr>
            <a:r>
              <a:rPr lang="en-GB" dirty="0">
                <a:hlinkClick r:id="rId3"/>
              </a:rPr>
              <a:t>https://www.youtube.com/watch?v=X1Z8EzlDYSQ</a:t>
            </a:r>
            <a:endParaRPr lang="en-GB" dirty="0"/>
          </a:p>
          <a:p>
            <a:pPr marL="0" indent="0">
              <a:buNone/>
            </a:pPr>
            <a:endParaRPr lang="en-GB" dirty="0"/>
          </a:p>
          <a:p>
            <a:pPr marL="0" indent="0">
              <a:buNone/>
            </a:pPr>
            <a:r>
              <a:rPr lang="en-GB" dirty="0"/>
              <a:t>See if you can keep in time with the music, following the music to create one beat or two as directed.</a:t>
            </a:r>
          </a:p>
          <a:p>
            <a:pPr marL="0" indent="0">
              <a:buNone/>
            </a:pPr>
            <a:endParaRPr lang="en-GB" dirty="0"/>
          </a:p>
          <a:p>
            <a:pPr marL="0" indent="0">
              <a:buNone/>
            </a:pPr>
            <a:r>
              <a:rPr lang="en-GB" dirty="0"/>
              <a:t>Bonus points if your team can change the lyrics to create your own verse and chorus about life at SMSJ!</a:t>
            </a:r>
          </a:p>
        </p:txBody>
      </p:sp>
      <p:pic>
        <p:nvPicPr>
          <p:cNvPr id="4" name="Picture 2" descr="Musical notes music border clipart. Free download transparent .PNG |  Creazilla">
            <a:extLst>
              <a:ext uri="{FF2B5EF4-FFF2-40B4-BE49-F238E27FC236}">
                <a16:creationId xmlns:a16="http://schemas.microsoft.com/office/drawing/2014/main" id="{3774BFDA-EEE2-4BF2-BDE8-88A98F9A98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26135"/>
            <a:ext cx="3733799" cy="1376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268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2267</TotalTime>
  <Words>1356</Words>
  <Application>Microsoft Office PowerPoint</Application>
  <PresentationFormat>Widescreen</PresentationFormat>
  <Paragraphs>81</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SMSJ Music day 2022</vt:lpstr>
      <vt:lpstr>Music day – valuing traditions and cultures.</vt:lpstr>
      <vt:lpstr>Reception class</vt:lpstr>
      <vt:lpstr>Year 1</vt:lpstr>
      <vt:lpstr>Year 2</vt:lpstr>
      <vt:lpstr>Year 3</vt:lpstr>
      <vt:lpstr>Year 4</vt:lpstr>
      <vt:lpstr>Year 5</vt:lpstr>
      <vt:lpstr>Year 6</vt:lpstr>
      <vt:lpstr>Music challenge for over half term!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SMSJ Music day 2022</dc:title>
  <dc:creator>Grace Rewaj</dc:creator>
  <cp:lastModifiedBy>Grace Rewaj</cp:lastModifiedBy>
  <cp:revision>25</cp:revision>
  <dcterms:created xsi:type="dcterms:W3CDTF">2022-01-26T21:26:21Z</dcterms:created>
  <dcterms:modified xsi:type="dcterms:W3CDTF">2022-02-08T10:44:34Z</dcterms:modified>
</cp:coreProperties>
</file>